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12192000"/>
  <p:notesSz cx="6858000" cy="9144000"/>
  <p:embeddedFontLs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4" roundtripDataSignature="AMtx7mh4gGCaHMxa31y3C7hgFLV6/EEu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7.xml"/><Relationship Id="rId22" Type="http://schemas.openxmlformats.org/officeDocument/2006/relationships/font" Target="fonts/Roboto-italic.fntdata"/><Relationship Id="rId10" Type="http://schemas.openxmlformats.org/officeDocument/2006/relationships/slide" Target="slides/slide6.xml"/><Relationship Id="rId21" Type="http://schemas.openxmlformats.org/officeDocument/2006/relationships/font" Target="fonts/Roboto-bold.fntdata"/><Relationship Id="rId13" Type="http://schemas.openxmlformats.org/officeDocument/2006/relationships/slide" Target="slides/slide9.xml"/><Relationship Id="rId24" Type="http://customschemas.google.com/relationships/presentationmetadata" Target="metadata"/><Relationship Id="rId12" Type="http://schemas.openxmlformats.org/officeDocument/2006/relationships/slide" Target="slides/slide8.xml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a2559e7762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g3a2559e7762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992d50f79b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g3992d50f79b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992d50f79b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7" name="Google Shape;217;g3992d50f79b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992d50f79b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0" name="Google Shape;230;g3992d50f79b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a5d6b0fdd5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a5d6b0fdd5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3a5d6b0fdd5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992d50f79b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1" name="Google Shape;251;g3992d50f79b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" name="Google Shape;97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a2559e776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" name="Google Shape;105;g3a2559e776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a2559e7762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" name="Google Shape;116;g3a2559e7762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a2559e7762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g3a2559e7762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992d50f79b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g3992d50f79b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992d50f79b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g3992d50f79b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a5d6b0fdd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a5d6b0fdd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3a5d6b0fdd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ae8eab2473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ae8eab2473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3ae8eab2473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2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5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5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" name="Google Shape;16;p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7AC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6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6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6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6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6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6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white and gold rectangles&#10;&#10;Description automatically generated with low confidence" id="18" name="Google Shape;18;p53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0" y="15766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logo, font, graphics&#10;&#10;Description automatically generated" id="19" name="Google Shape;1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03376" y="1"/>
            <a:ext cx="2688624" cy="151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53"/>
          <p:cNvSpPr/>
          <p:nvPr/>
        </p:nvSpPr>
        <p:spPr>
          <a:xfrm>
            <a:off x="0" y="6235701"/>
            <a:ext cx="12192000" cy="622299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2330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53"/>
          <p:cNvSpPr/>
          <p:nvPr/>
        </p:nvSpPr>
        <p:spPr>
          <a:xfrm>
            <a:off x="0" y="6812280"/>
            <a:ext cx="12192000" cy="45719"/>
          </a:xfrm>
          <a:prstGeom prst="round2SameRect">
            <a:avLst>
              <a:gd fmla="val 0" name="adj1"/>
              <a:gd fmla="val 0" name="adj2"/>
            </a:avLst>
          </a:prstGeom>
          <a:solidFill>
            <a:srgbClr val="D7AC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53"/>
          <p:cNvSpPr txBox="1"/>
          <p:nvPr>
            <p:ph idx="1" type="body"/>
          </p:nvPr>
        </p:nvSpPr>
        <p:spPr>
          <a:xfrm>
            <a:off x="189186" y="1825625"/>
            <a:ext cx="11887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5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5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5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5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5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5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5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5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5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6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6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6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Relationship Id="rId4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32.png"/><Relationship Id="rId5" Type="http://schemas.openxmlformats.org/officeDocument/2006/relationships/image" Target="../media/image20.png"/><Relationship Id="rId6" Type="http://schemas.openxmlformats.org/officeDocument/2006/relationships/image" Target="../media/image25.png"/><Relationship Id="rId7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Relationship Id="rId4" Type="http://schemas.openxmlformats.org/officeDocument/2006/relationships/image" Target="../media/image34.png"/><Relationship Id="rId5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Relationship Id="rId4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5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image" Target="../media/image38.pn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oup of people walking in front of a building&#10;&#10;Description automatically generated" id="86" name="Google Shape;86;p1"/>
          <p:cNvPicPr preferRelativeResize="0"/>
          <p:nvPr/>
        </p:nvPicPr>
        <p:blipFill rotWithShape="1">
          <a:blip r:embed="rId3">
            <a:alphaModFix amt="15000"/>
          </a:blip>
          <a:srcRect b="0" l="0" r="0" t="20312"/>
          <a:stretch/>
        </p:blipFill>
        <p:spPr>
          <a:xfrm>
            <a:off x="0" y="-18662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23303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picture containing text, logo, font, graphics&#10;&#10;Description automatically generated" id="87" name="Google Shape;8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26562" y="0"/>
            <a:ext cx="2865438" cy="161068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/>
          <p:nvPr/>
        </p:nvSpPr>
        <p:spPr>
          <a:xfrm>
            <a:off x="0" y="6388100"/>
            <a:ext cx="12192000" cy="127000"/>
          </a:xfrm>
          <a:prstGeom prst="rect">
            <a:avLst/>
          </a:prstGeom>
          <a:solidFill>
            <a:srgbClr val="2330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 flipH="1" rot="10800000">
            <a:off x="0" y="6573518"/>
            <a:ext cx="12192000" cy="45719"/>
          </a:xfrm>
          <a:prstGeom prst="rect">
            <a:avLst/>
          </a:prstGeom>
          <a:solidFill>
            <a:srgbClr val="2330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/>
          <p:nvPr>
            <p:ph type="ctrTitle"/>
          </p:nvPr>
        </p:nvSpPr>
        <p:spPr>
          <a:xfrm>
            <a:off x="429221" y="232003"/>
            <a:ext cx="8759100" cy="1339200"/>
          </a:xfrm>
          <a:prstGeom prst="rect">
            <a:avLst/>
          </a:prstGeom>
          <a:solidFill>
            <a:srgbClr val="233039"/>
          </a:solidFill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SOCSE</a:t>
            </a:r>
            <a:br>
              <a:rPr lang="en-US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MAJOR PROJECT 1 - PRESENTATION</a:t>
            </a:r>
            <a:br>
              <a:rPr lang="en-US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2025-26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"/>
          <p:cNvSpPr txBox="1"/>
          <p:nvPr>
            <p:ph idx="1" type="subTitle"/>
          </p:nvPr>
        </p:nvSpPr>
        <p:spPr>
          <a:xfrm>
            <a:off x="429208" y="2407719"/>
            <a:ext cx="10238792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b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TOPIC: OCR for </a:t>
            </a: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b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lectoral </a:t>
            </a: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b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ata</a:t>
            </a:r>
            <a:endParaRPr/>
          </a:p>
        </p:txBody>
      </p:sp>
      <p:sp>
        <p:nvSpPr>
          <p:cNvPr id="92" name="Google Shape;92;p1"/>
          <p:cNvSpPr txBox="1"/>
          <p:nvPr/>
        </p:nvSpPr>
        <p:spPr>
          <a:xfrm>
            <a:off x="429208" y="3298440"/>
            <a:ext cx="87591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GROUP ID: 21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366227" y="3902401"/>
            <a:ext cx="7985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Presentation By: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Prabhas Bhat                  		1RVU22BSC069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Kishor Desai                  		1RVU22BSC044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Meghan D                  		1RVU22BSC049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Preetish Kumar Chanda	        1RVU22BSC073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6849125" y="3902400"/>
            <a:ext cx="5029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Guided By: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Prof.Anoop 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Assistant Professor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SOCSE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RV University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a2559e7762_0_24"/>
          <p:cNvSpPr txBox="1"/>
          <p:nvPr/>
        </p:nvSpPr>
        <p:spPr>
          <a:xfrm>
            <a:off x="333850" y="1510950"/>
            <a:ext cx="7346100" cy="3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Collect sample electoral roll documents and study their layout, structure, and formatting patterns.</a:t>
            </a:r>
            <a:b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Experiment with OCR pipelines, applying preprocessing techniques to improve text clarity and recognition.</a:t>
            </a:r>
            <a:b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 a cell-based extraction method where larger voter record blocks are detected first, followed by text parsing within each block.</a:t>
            </a:r>
            <a:b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Explore modern language models for direct text extraction and structured output generation from scanned pages.</a:t>
            </a:r>
            <a:b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Compare all approaches to identify the most effective solution.</a:t>
            </a:r>
            <a:b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" name="Google Shape;179;g3a2559e7762_0_24"/>
          <p:cNvSpPr txBox="1"/>
          <p:nvPr>
            <p:ph idx="10" type="dt"/>
          </p:nvPr>
        </p:nvSpPr>
        <p:spPr>
          <a:xfrm>
            <a:off x="2758751" y="6330561"/>
            <a:ext cx="58518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SOCSE, RV University</a:t>
            </a:r>
            <a:endParaRPr/>
          </a:p>
        </p:txBody>
      </p:sp>
      <p:sp>
        <p:nvSpPr>
          <p:cNvPr id="180" name="Google Shape;180;g3a2559e7762_0_2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1" name="Google Shape;181;g3a2559e7762_0_24"/>
          <p:cNvSpPr txBox="1"/>
          <p:nvPr/>
        </p:nvSpPr>
        <p:spPr>
          <a:xfrm>
            <a:off x="3689348" y="310600"/>
            <a:ext cx="3990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g3a2559e7762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8223" y="1331850"/>
            <a:ext cx="3327950" cy="199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3a2559e7762_0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82800" y="3323300"/>
            <a:ext cx="4198800" cy="118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3a2559e7762_0_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05263" y="4509452"/>
            <a:ext cx="2353874" cy="1510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3a2559e7762_0_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85399" y="1331851"/>
            <a:ext cx="4521807" cy="478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992d50f79b_0_1"/>
          <p:cNvSpPr txBox="1"/>
          <p:nvPr/>
        </p:nvSpPr>
        <p:spPr>
          <a:xfrm>
            <a:off x="261150" y="935850"/>
            <a:ext cx="6052800" cy="49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Multi-Approach Pipeline: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Different tools and technologies integrated to achieve outcome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Divide-and-Conquer: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Divide larger document into smaller individual blocks for more accuracy and efficiency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Language Models for OCR: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Leveraging open-source LLMs for Text Extraction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Improved Preprocessing Workflow: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Through image cleaning, noise removal, and layout understanding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Achieve a Sweet-Spot: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terms of Accuracy, Speed and Cost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Google Shape;191;g3992d50f79b_0_1"/>
          <p:cNvSpPr txBox="1"/>
          <p:nvPr>
            <p:ph idx="10" type="dt"/>
          </p:nvPr>
        </p:nvSpPr>
        <p:spPr>
          <a:xfrm>
            <a:off x="2758751" y="6330561"/>
            <a:ext cx="58518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SOCSE, RV University</a:t>
            </a:r>
            <a:endParaRPr/>
          </a:p>
        </p:txBody>
      </p:sp>
      <p:sp>
        <p:nvSpPr>
          <p:cNvPr id="192" name="Google Shape;192;g3992d50f79b_0_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3" name="Google Shape;193;g3992d50f79b_0_1"/>
          <p:cNvSpPr txBox="1"/>
          <p:nvPr/>
        </p:nvSpPr>
        <p:spPr>
          <a:xfrm>
            <a:off x="3718650" y="310600"/>
            <a:ext cx="4509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INNOVATIONS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g3992d50f79b_0_1"/>
          <p:cNvPicPr preferRelativeResize="0"/>
          <p:nvPr/>
        </p:nvPicPr>
        <p:blipFill rotWithShape="1">
          <a:blip r:embed="rId3">
            <a:alphaModFix/>
          </a:blip>
          <a:srcRect b="55342" l="0" r="0" t="11750"/>
          <a:stretch/>
        </p:blipFill>
        <p:spPr>
          <a:xfrm>
            <a:off x="7563438" y="3091525"/>
            <a:ext cx="3976125" cy="9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3992d50f79b_0_1"/>
          <p:cNvPicPr preferRelativeResize="0"/>
          <p:nvPr/>
        </p:nvPicPr>
        <p:blipFill rotWithShape="1">
          <a:blip r:embed="rId4">
            <a:alphaModFix/>
          </a:blip>
          <a:srcRect b="11511" l="0" r="0" t="0"/>
          <a:stretch/>
        </p:blipFill>
        <p:spPr>
          <a:xfrm>
            <a:off x="6638725" y="1600600"/>
            <a:ext cx="2222100" cy="11233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" name="Google Shape;196;g3992d50f79b_0_1"/>
          <p:cNvGrpSpPr/>
          <p:nvPr/>
        </p:nvGrpSpPr>
        <p:grpSpPr>
          <a:xfrm>
            <a:off x="8500675" y="4068975"/>
            <a:ext cx="2101650" cy="2138050"/>
            <a:chOff x="8500688" y="3999575"/>
            <a:chExt cx="2101650" cy="2138050"/>
          </a:xfrm>
        </p:grpSpPr>
        <p:pic>
          <p:nvPicPr>
            <p:cNvPr id="197" name="Google Shape;197;g3992d50f79b_0_1"/>
            <p:cNvPicPr preferRelativeResize="0"/>
            <p:nvPr/>
          </p:nvPicPr>
          <p:blipFill rotWithShape="1">
            <a:blip r:embed="rId5">
              <a:alphaModFix/>
            </a:blip>
            <a:srcRect b="5535" l="0" r="0" t="0"/>
            <a:stretch/>
          </p:blipFill>
          <p:spPr>
            <a:xfrm>
              <a:off x="8500688" y="3999575"/>
              <a:ext cx="2101650" cy="2138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" name="Google Shape;198;g3992d50f79b_0_1"/>
            <p:cNvSpPr txBox="1"/>
            <p:nvPr/>
          </p:nvSpPr>
          <p:spPr>
            <a:xfrm>
              <a:off x="8666373" y="4353439"/>
              <a:ext cx="825600" cy="25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Accuracy</a:t>
              </a:r>
              <a:endParaRPr b="1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g3992d50f79b_0_1"/>
            <p:cNvSpPr txBox="1"/>
            <p:nvPr/>
          </p:nvSpPr>
          <p:spPr>
            <a:xfrm>
              <a:off x="9773857" y="4353439"/>
              <a:ext cx="699300" cy="25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Speed</a:t>
              </a:r>
              <a:endParaRPr b="1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1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g3992d50f79b_0_1"/>
            <p:cNvSpPr txBox="1"/>
            <p:nvPr/>
          </p:nvSpPr>
          <p:spPr>
            <a:xfrm>
              <a:off x="9310020" y="5405075"/>
              <a:ext cx="483000" cy="25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Cost</a:t>
              </a:r>
              <a:endParaRPr b="1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1" name="Google Shape;201;g3992d50f79b_0_1"/>
          <p:cNvGrpSpPr/>
          <p:nvPr/>
        </p:nvGrpSpPr>
        <p:grpSpPr>
          <a:xfrm>
            <a:off x="9199451" y="1665861"/>
            <a:ext cx="2678831" cy="1123172"/>
            <a:chOff x="2219002" y="1807333"/>
            <a:chExt cx="7733345" cy="3243349"/>
          </a:xfrm>
        </p:grpSpPr>
        <p:cxnSp>
          <p:nvCxnSpPr>
            <p:cNvPr id="202" name="Google Shape;202;g3992d50f79b_0_1"/>
            <p:cNvCxnSpPr>
              <a:stCxn id="203" idx="2"/>
              <a:endCxn id="204" idx="0"/>
            </p:cNvCxnSpPr>
            <p:nvPr/>
          </p:nvCxnSpPr>
          <p:spPr>
            <a:xfrm flipH="1" rot="-5400000">
              <a:off x="6858050" y="1533733"/>
              <a:ext cx="863700" cy="2387700"/>
            </a:xfrm>
            <a:prstGeom prst="bentConnector3">
              <a:avLst>
                <a:gd fmla="val 50001" name="adj1"/>
              </a:avLst>
            </a:prstGeom>
            <a:noFill/>
            <a:ln cap="flat" cmpd="sng" w="8775">
              <a:solidFill>
                <a:srgbClr val="C2C2C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205" name="Google Shape;205;g3992d50f79b_0_1"/>
            <p:cNvCxnSpPr>
              <a:stCxn id="206" idx="0"/>
              <a:endCxn id="203" idx="2"/>
            </p:cNvCxnSpPr>
            <p:nvPr/>
          </p:nvCxnSpPr>
          <p:spPr>
            <a:xfrm rot="-5400000">
              <a:off x="4484342" y="1547702"/>
              <a:ext cx="863700" cy="2359800"/>
            </a:xfrm>
            <a:prstGeom prst="bentConnector3">
              <a:avLst>
                <a:gd fmla="val 50001" name="adj1"/>
              </a:avLst>
            </a:prstGeom>
            <a:noFill/>
            <a:ln cap="flat" cmpd="sng" w="8775">
              <a:solidFill>
                <a:srgbClr val="C2C2C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207" name="Google Shape;207;g3992d50f79b_0_1"/>
            <p:cNvCxnSpPr>
              <a:stCxn id="206" idx="2"/>
              <a:endCxn id="208" idx="0"/>
            </p:cNvCxnSpPr>
            <p:nvPr/>
          </p:nvCxnSpPr>
          <p:spPr>
            <a:xfrm flipH="1" rot="-5400000">
              <a:off x="3861542" y="3522602"/>
              <a:ext cx="914400" cy="1164900"/>
            </a:xfrm>
            <a:prstGeom prst="bentConnector3">
              <a:avLst>
                <a:gd fmla="val 50002" name="adj1"/>
              </a:avLst>
            </a:prstGeom>
            <a:noFill/>
            <a:ln cap="flat" cmpd="sng" w="8775">
              <a:solidFill>
                <a:srgbClr val="C2C2C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209" name="Google Shape;209;g3992d50f79b_0_1"/>
            <p:cNvCxnSpPr>
              <a:stCxn id="210" idx="0"/>
              <a:endCxn id="206" idx="2"/>
            </p:cNvCxnSpPr>
            <p:nvPr/>
          </p:nvCxnSpPr>
          <p:spPr>
            <a:xfrm rot="-5400000">
              <a:off x="2722852" y="3548882"/>
              <a:ext cx="914400" cy="1112400"/>
            </a:xfrm>
            <a:prstGeom prst="bentConnector3">
              <a:avLst>
                <a:gd fmla="val 50002" name="adj1"/>
              </a:avLst>
            </a:prstGeom>
            <a:noFill/>
            <a:ln cap="flat" cmpd="sng" w="8775">
              <a:solidFill>
                <a:srgbClr val="C2C2C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211" name="Google Shape;211;g3992d50f79b_0_1"/>
            <p:cNvCxnSpPr>
              <a:stCxn id="204" idx="2"/>
              <a:endCxn id="212" idx="0"/>
            </p:cNvCxnSpPr>
            <p:nvPr/>
          </p:nvCxnSpPr>
          <p:spPr>
            <a:xfrm flipH="1" rot="-5400000">
              <a:off x="8566533" y="3565202"/>
              <a:ext cx="914400" cy="1079700"/>
            </a:xfrm>
            <a:prstGeom prst="bentConnector3">
              <a:avLst>
                <a:gd fmla="val 50002" name="adj1"/>
              </a:avLst>
            </a:prstGeom>
            <a:noFill/>
            <a:ln cap="flat" cmpd="sng" w="8775">
              <a:solidFill>
                <a:srgbClr val="C2C2C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213" name="Google Shape;213;g3992d50f79b_0_1"/>
            <p:cNvCxnSpPr>
              <a:stCxn id="214" idx="0"/>
              <a:endCxn id="204" idx="2"/>
            </p:cNvCxnSpPr>
            <p:nvPr/>
          </p:nvCxnSpPr>
          <p:spPr>
            <a:xfrm rot="-5400000">
              <a:off x="7453295" y="3531632"/>
              <a:ext cx="914400" cy="1146900"/>
            </a:xfrm>
            <a:prstGeom prst="bentConnector3">
              <a:avLst>
                <a:gd fmla="val 50002" name="adj1"/>
              </a:avLst>
            </a:prstGeom>
            <a:noFill/>
            <a:ln cap="flat" cmpd="sng" w="8775">
              <a:solidFill>
                <a:srgbClr val="C2C2C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sp>
          <p:nvSpPr>
            <p:cNvPr id="203" name="Google Shape;203;g3992d50f79b_0_1"/>
            <p:cNvSpPr txBox="1"/>
            <p:nvPr/>
          </p:nvSpPr>
          <p:spPr>
            <a:xfrm>
              <a:off x="5069000" y="1807333"/>
              <a:ext cx="2054100" cy="488400"/>
            </a:xfrm>
            <a:prstGeom prst="rect">
              <a:avLst/>
            </a:prstGeom>
            <a:noFill/>
            <a:ln cap="flat" cmpd="sng" w="8775">
              <a:solidFill>
                <a:srgbClr val="A729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2200" lIns="42200" spcFirstLastPara="1" rIns="42200" wrap="square" tIns="422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5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g3992d50f79b_0_1"/>
            <p:cNvSpPr txBox="1"/>
            <p:nvPr/>
          </p:nvSpPr>
          <p:spPr>
            <a:xfrm>
              <a:off x="3055892" y="3159452"/>
              <a:ext cx="1360800" cy="488400"/>
            </a:xfrm>
            <a:prstGeom prst="rect">
              <a:avLst/>
            </a:prstGeom>
            <a:noFill/>
            <a:ln cap="flat" cmpd="sng" w="8775">
              <a:solidFill>
                <a:srgbClr val="A729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2200" lIns="42200" spcFirstLastPara="1" rIns="42200" wrap="square" tIns="422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5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g3992d50f79b_0_1"/>
            <p:cNvSpPr txBox="1"/>
            <p:nvPr/>
          </p:nvSpPr>
          <p:spPr>
            <a:xfrm>
              <a:off x="7875033" y="3159452"/>
              <a:ext cx="1217700" cy="488400"/>
            </a:xfrm>
            <a:prstGeom prst="rect">
              <a:avLst/>
            </a:prstGeom>
            <a:noFill/>
            <a:ln cap="flat" cmpd="sng" w="8775">
              <a:solidFill>
                <a:srgbClr val="A729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2200" lIns="42200" spcFirstLastPara="1" rIns="42200" wrap="square" tIns="422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5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g3992d50f79b_0_1"/>
            <p:cNvSpPr txBox="1"/>
            <p:nvPr/>
          </p:nvSpPr>
          <p:spPr>
            <a:xfrm>
              <a:off x="9175047" y="4562282"/>
              <a:ext cx="777300" cy="488400"/>
            </a:xfrm>
            <a:prstGeom prst="rect">
              <a:avLst/>
            </a:prstGeom>
            <a:noFill/>
            <a:ln cap="flat" cmpd="sng" w="8775">
              <a:solidFill>
                <a:srgbClr val="A729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2200" lIns="42200" spcFirstLastPara="1" rIns="42200" wrap="square" tIns="422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5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4" name="Google Shape;214;g3992d50f79b_0_1"/>
            <p:cNvSpPr txBox="1"/>
            <p:nvPr/>
          </p:nvSpPr>
          <p:spPr>
            <a:xfrm>
              <a:off x="6962645" y="4562282"/>
              <a:ext cx="748800" cy="488400"/>
            </a:xfrm>
            <a:prstGeom prst="rect">
              <a:avLst/>
            </a:prstGeom>
            <a:noFill/>
            <a:ln cap="flat" cmpd="sng" w="8775">
              <a:solidFill>
                <a:srgbClr val="A729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2200" lIns="42200" spcFirstLastPara="1" rIns="42200" wrap="square" tIns="422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5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g3992d50f79b_0_1"/>
            <p:cNvSpPr txBox="1"/>
            <p:nvPr/>
          </p:nvSpPr>
          <p:spPr>
            <a:xfrm>
              <a:off x="4476430" y="4562282"/>
              <a:ext cx="849600" cy="488400"/>
            </a:xfrm>
            <a:prstGeom prst="rect">
              <a:avLst/>
            </a:prstGeom>
            <a:noFill/>
            <a:ln cap="flat" cmpd="sng" w="8775">
              <a:solidFill>
                <a:srgbClr val="A729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2200" lIns="42200" spcFirstLastPara="1" rIns="42200" wrap="square" tIns="422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5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g3992d50f79b_0_1"/>
            <p:cNvSpPr txBox="1"/>
            <p:nvPr/>
          </p:nvSpPr>
          <p:spPr>
            <a:xfrm>
              <a:off x="2219002" y="4562282"/>
              <a:ext cx="809700" cy="488400"/>
            </a:xfrm>
            <a:prstGeom prst="rect">
              <a:avLst/>
            </a:prstGeom>
            <a:noFill/>
            <a:ln cap="flat" cmpd="sng" w="8775">
              <a:solidFill>
                <a:srgbClr val="A729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2200" lIns="42200" spcFirstLastPara="1" rIns="42200" wrap="square" tIns="422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5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992d50f79b_0_26"/>
          <p:cNvSpPr txBox="1"/>
          <p:nvPr/>
        </p:nvSpPr>
        <p:spPr>
          <a:xfrm>
            <a:off x="380950" y="819625"/>
            <a:ext cx="11610000" cy="51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Libraries &amp; Frameworks</a:t>
            </a:r>
            <a:endParaRPr b="1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OCR &amp; Document Processing: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Tesseract, PyTesseract, PDF2Image, Pillow</a:t>
            </a:r>
            <a:b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Learning: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PyTorch, TensorFlow, YOLO (v8 or similar)</a:t>
            </a:r>
            <a:b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Processing: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OpenCV, NumPy</a:t>
            </a:r>
            <a:b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NLP &amp; LLM Tools: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HuggingFace Transformers, LangChain</a:t>
            </a:r>
            <a:b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Handling: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Pandas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Tools</a:t>
            </a:r>
            <a:endParaRPr b="1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Annotation Tools (CVAT, LabelImg)</a:t>
            </a:r>
            <a:b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Code Editors (VS Code, PyCharm, Google Colab/Jupyter Notebook)</a:t>
            </a:r>
            <a:endParaRPr b="1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0" name="Google Shape;220;g3992d50f79b_0_26"/>
          <p:cNvSpPr txBox="1"/>
          <p:nvPr>
            <p:ph idx="10" type="dt"/>
          </p:nvPr>
        </p:nvSpPr>
        <p:spPr>
          <a:xfrm>
            <a:off x="2758751" y="6330561"/>
            <a:ext cx="58518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SOCSE, RV University</a:t>
            </a:r>
            <a:endParaRPr/>
          </a:p>
        </p:txBody>
      </p:sp>
      <p:sp>
        <p:nvSpPr>
          <p:cNvPr id="221" name="Google Shape;221;g3992d50f79b_0_2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2" name="Google Shape;222;g3992d50f79b_0_26"/>
          <p:cNvSpPr txBox="1"/>
          <p:nvPr/>
        </p:nvSpPr>
        <p:spPr>
          <a:xfrm>
            <a:off x="2896150" y="167250"/>
            <a:ext cx="5577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REQUIREMENTS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g3992d50f79b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9495" y="1699258"/>
            <a:ext cx="1688450" cy="107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3992d50f79b_0_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88700" y="1496338"/>
            <a:ext cx="1118750" cy="148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3992d50f79b_0_26"/>
          <p:cNvPicPr preferRelativeResize="0"/>
          <p:nvPr/>
        </p:nvPicPr>
        <p:blipFill rotWithShape="1">
          <a:blip r:embed="rId5">
            <a:alphaModFix/>
          </a:blip>
          <a:srcRect b="35889" l="0" r="0" t="35839"/>
          <a:stretch/>
        </p:blipFill>
        <p:spPr>
          <a:xfrm>
            <a:off x="8346725" y="3081825"/>
            <a:ext cx="3060725" cy="6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3992d50f79b_0_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16825" y="3939250"/>
            <a:ext cx="2051126" cy="122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3992d50f79b_0_26"/>
          <p:cNvPicPr preferRelativeResize="0"/>
          <p:nvPr/>
        </p:nvPicPr>
        <p:blipFill rotWithShape="1">
          <a:blip r:embed="rId7">
            <a:alphaModFix/>
          </a:blip>
          <a:srcRect b="21383" l="0" r="0" t="20333"/>
          <a:stretch/>
        </p:blipFill>
        <p:spPr>
          <a:xfrm>
            <a:off x="10030625" y="5199349"/>
            <a:ext cx="2051125" cy="79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992d50f79b_0_16"/>
          <p:cNvSpPr txBox="1"/>
          <p:nvPr/>
        </p:nvSpPr>
        <p:spPr>
          <a:xfrm>
            <a:off x="335600" y="2119050"/>
            <a:ext cx="6123300" cy="2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Multi-core CPU (i7 or Ryzen7 or higher) 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faster OCR and processing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GPU (optional but recommended)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deep learning experiments (NVIDIA GTX/RTX series)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Adequate Storage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(at least 20–30 GB free space for datasets, models, and outputs)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3" name="Google Shape;233;g3992d50f79b_0_16"/>
          <p:cNvSpPr txBox="1"/>
          <p:nvPr>
            <p:ph idx="10" type="dt"/>
          </p:nvPr>
        </p:nvSpPr>
        <p:spPr>
          <a:xfrm>
            <a:off x="2758751" y="6330561"/>
            <a:ext cx="58518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SOCSE, RV University</a:t>
            </a:r>
            <a:endParaRPr/>
          </a:p>
        </p:txBody>
      </p:sp>
      <p:sp>
        <p:nvSpPr>
          <p:cNvPr id="234" name="Google Shape;234;g3992d50f79b_0_1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5" name="Google Shape;235;g3992d50f79b_0_16"/>
          <p:cNvSpPr txBox="1"/>
          <p:nvPr/>
        </p:nvSpPr>
        <p:spPr>
          <a:xfrm>
            <a:off x="3023350" y="430650"/>
            <a:ext cx="532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HARDWARE REQUIREMENTS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g3992d50f79b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24100" y="1469675"/>
            <a:ext cx="2966275" cy="166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3992d50f79b_0_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96872" y="3190325"/>
            <a:ext cx="3398798" cy="1911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3992d50f79b_0_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72975" y="4263200"/>
            <a:ext cx="1668525" cy="166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a5d6b0fdd5_0_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5" name="Google Shape;245;g3a5d6b0fdd5_0_8"/>
          <p:cNvSpPr txBox="1"/>
          <p:nvPr>
            <p:ph idx="1" type="body"/>
          </p:nvPr>
        </p:nvSpPr>
        <p:spPr>
          <a:xfrm>
            <a:off x="228675" y="1180700"/>
            <a:ext cx="11811000" cy="75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Publication: Springer Nature			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Name of the Journal: EPJ Data Science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6" name="Google Shape;246;g3a5d6b0fdd5_0_8"/>
          <p:cNvSpPr txBox="1"/>
          <p:nvPr/>
        </p:nvSpPr>
        <p:spPr>
          <a:xfrm>
            <a:off x="3689348" y="310600"/>
            <a:ext cx="3990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latin typeface="Times New Roman"/>
                <a:ea typeface="Times New Roman"/>
                <a:cs typeface="Times New Roman"/>
                <a:sym typeface="Times New Roman"/>
              </a:rPr>
              <a:t>REVIEW PAPER STATUS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g3a5d6b0fdd5_0_8" title="Screenshot (128).png"/>
          <p:cNvPicPr preferRelativeResize="0"/>
          <p:nvPr/>
        </p:nvPicPr>
        <p:blipFill rotWithShape="1">
          <a:blip r:embed="rId3">
            <a:alphaModFix/>
          </a:blip>
          <a:srcRect b="0" l="19515" r="21382" t="16163"/>
          <a:stretch/>
        </p:blipFill>
        <p:spPr>
          <a:xfrm>
            <a:off x="228663" y="1888837"/>
            <a:ext cx="4799928" cy="425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3a5d6b0fdd5_0_8" title="Screenshot (129).png"/>
          <p:cNvPicPr preferRelativeResize="0"/>
          <p:nvPr/>
        </p:nvPicPr>
        <p:blipFill rotWithShape="1">
          <a:blip r:embed="rId4">
            <a:alphaModFix/>
          </a:blip>
          <a:srcRect b="19168" l="9541" r="10215" t="10695"/>
          <a:stretch/>
        </p:blipFill>
        <p:spPr>
          <a:xfrm>
            <a:off x="5185625" y="2285887"/>
            <a:ext cx="6673474" cy="364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992d50f79b_0_33"/>
          <p:cNvSpPr txBox="1"/>
          <p:nvPr/>
        </p:nvSpPr>
        <p:spPr>
          <a:xfrm>
            <a:off x="380950" y="1376050"/>
            <a:ext cx="6022200" cy="44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Extracting data from scanned electoral rolls is challenging due to poor image quality and tightly packed fields.</a:t>
            </a:r>
            <a:b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testing OCR methods, cell-based extraction, and modern language models, the project aims to find a more accurate and efficient solution.</a:t>
            </a:r>
            <a:b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outcome will help create a reliable system for structured voter data extraction, improving the quality and usability of electoral roll information.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4" name="Google Shape;254;g3992d50f79b_0_33"/>
          <p:cNvSpPr txBox="1"/>
          <p:nvPr>
            <p:ph idx="10" type="dt"/>
          </p:nvPr>
        </p:nvSpPr>
        <p:spPr>
          <a:xfrm>
            <a:off x="2758751" y="6330561"/>
            <a:ext cx="58518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SOCSE, RV University</a:t>
            </a:r>
            <a:endParaRPr/>
          </a:p>
        </p:txBody>
      </p:sp>
      <p:sp>
        <p:nvSpPr>
          <p:cNvPr id="255" name="Google Shape;255;g3992d50f79b_0_3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6" name="Google Shape;256;g3992d50f79b_0_33"/>
          <p:cNvSpPr txBox="1"/>
          <p:nvPr/>
        </p:nvSpPr>
        <p:spPr>
          <a:xfrm>
            <a:off x="3757200" y="401425"/>
            <a:ext cx="4509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g3992d50f79b_0_33"/>
          <p:cNvPicPr preferRelativeResize="0"/>
          <p:nvPr/>
        </p:nvPicPr>
        <p:blipFill rotWithShape="1">
          <a:blip r:embed="rId3">
            <a:alphaModFix/>
          </a:blip>
          <a:srcRect b="14878" l="0" r="0" t="8470"/>
          <a:stretch/>
        </p:blipFill>
        <p:spPr>
          <a:xfrm>
            <a:off x="9229388" y="1648825"/>
            <a:ext cx="2558375" cy="211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3992d50f79b_0_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36739" y="3766824"/>
            <a:ext cx="2437128" cy="2437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3992d50f79b_0_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44325" y="1711124"/>
            <a:ext cx="2055689" cy="2055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3"/>
          <p:cNvSpPr txBox="1"/>
          <p:nvPr>
            <p:ph idx="10" type="dt"/>
          </p:nvPr>
        </p:nvSpPr>
        <p:spPr>
          <a:xfrm>
            <a:off x="2758751" y="6330561"/>
            <a:ext cx="58518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SOCSE, RV University</a:t>
            </a:r>
            <a:endParaRPr/>
          </a:p>
        </p:txBody>
      </p:sp>
      <p:sp>
        <p:nvSpPr>
          <p:cNvPr id="100" name="Google Shape;100;p6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63"/>
          <p:cNvSpPr txBox="1"/>
          <p:nvPr/>
        </p:nvSpPr>
        <p:spPr>
          <a:xfrm>
            <a:off x="4814042" y="556327"/>
            <a:ext cx="1741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AGENDA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63"/>
          <p:cNvSpPr txBox="1"/>
          <p:nvPr/>
        </p:nvSpPr>
        <p:spPr>
          <a:xfrm>
            <a:off x="1292675" y="1291400"/>
            <a:ext cx="89178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AutoNum type="arabicPeriod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AutoNum type="arabicPeriod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OVERVIEW OF PROBLEM STATEMENT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AutoNum type="arabicPeriod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AutoNum type="arabicPeriod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 SURVEY OVERVIEW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AutoNum type="arabicPeriod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 GAP IDENTIFICATION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AutoNum type="arabicPeriod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PROPOSED METHODOLOGY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AutoNum type="arabicPeriod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INNOVATIONS OF THE PROJECT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AutoNum type="arabicPeriod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&amp; HARDWARE REQUIREMENTS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AutoNum type="arabicPeriod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REVIEW PAPER STATUS 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AutoNum type="arabicPeriod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 &amp; FUTURE SCOPE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a2559e7762_0_0"/>
          <p:cNvSpPr txBox="1"/>
          <p:nvPr>
            <p:ph idx="10" type="dt"/>
          </p:nvPr>
        </p:nvSpPr>
        <p:spPr>
          <a:xfrm>
            <a:off x="2758751" y="6330561"/>
            <a:ext cx="58518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SOCSE, RV University</a:t>
            </a:r>
            <a:endParaRPr/>
          </a:p>
        </p:txBody>
      </p:sp>
      <p:sp>
        <p:nvSpPr>
          <p:cNvPr id="108" name="Google Shape;108;g3a2559e7762_0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" name="Google Shape;109;g3a2559e7762_0_0"/>
          <p:cNvSpPr txBox="1"/>
          <p:nvPr/>
        </p:nvSpPr>
        <p:spPr>
          <a:xfrm>
            <a:off x="4557149" y="402750"/>
            <a:ext cx="3077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g3a2559e7762_0_0"/>
          <p:cNvSpPr txBox="1"/>
          <p:nvPr/>
        </p:nvSpPr>
        <p:spPr>
          <a:xfrm>
            <a:off x="238850" y="1215450"/>
            <a:ext cx="5851800" cy="44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Electoral rolls are essential for fair elections, but they often contain errors such as duplicate or invalid entries.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These rolls are publicly available as scanned PDF files, making it difficult to extract and analyze the information accurately. 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the recent advancements, there is now an opportunity to approach this problem more effectively. 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project aims to explore multiple techniques to build a reliable system that can convert scanned electoral rolls into structured and usable data.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g3a2559e7762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32487" y="1412750"/>
            <a:ext cx="2838399" cy="212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3a2559e7762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77287" y="3688375"/>
            <a:ext cx="4293600" cy="238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3a2559e7762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54250" y="1412750"/>
            <a:ext cx="2593251" cy="345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a2559e7762_0_8"/>
          <p:cNvSpPr txBox="1"/>
          <p:nvPr/>
        </p:nvSpPr>
        <p:spPr>
          <a:xfrm>
            <a:off x="283450" y="1097600"/>
            <a:ext cx="5851800" cy="50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Electoral rolls in India are published only as scanned PDF documents, making Data Extraction and analysis extremely difficult. 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page has tightly packed voter records, and there are image quality issues, overlapping text, and complex layouts. 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our previous attempt, we faced issues such as incomplete detection of fields and inconsistent bounding boxes leading to inaccurate data extraction. 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is a need for a more accurate, efficient, and structured method to extract voter information from scanned electoral roll documents.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g3a2559e7762_0_8"/>
          <p:cNvSpPr txBox="1"/>
          <p:nvPr>
            <p:ph idx="10" type="dt"/>
          </p:nvPr>
        </p:nvSpPr>
        <p:spPr>
          <a:xfrm>
            <a:off x="2758751" y="6330561"/>
            <a:ext cx="58518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SOCSE, RV University</a:t>
            </a:r>
            <a:endParaRPr/>
          </a:p>
        </p:txBody>
      </p:sp>
      <p:sp>
        <p:nvSpPr>
          <p:cNvPr id="120" name="Google Shape;120;g3a2559e7762_0_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" name="Google Shape;121;g3a2559e7762_0_8"/>
          <p:cNvSpPr txBox="1"/>
          <p:nvPr/>
        </p:nvSpPr>
        <p:spPr>
          <a:xfrm>
            <a:off x="3689348" y="143300"/>
            <a:ext cx="3990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</a:t>
            </a:r>
            <a:r>
              <a:rPr b="1" lang="en-US" sz="2800">
                <a:latin typeface="Times New Roman"/>
                <a:ea typeface="Times New Roman"/>
                <a:cs typeface="Times New Roman"/>
                <a:sym typeface="Times New Roman"/>
              </a:rPr>
              <a:t>STATEMENT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g3a2559e7762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67088" y="3402019"/>
            <a:ext cx="1492076" cy="1500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3a2559e7762_0_8"/>
          <p:cNvPicPr preferRelativeResize="0"/>
          <p:nvPr/>
        </p:nvPicPr>
        <p:blipFill rotWithShape="1">
          <a:blip r:embed="rId4">
            <a:alphaModFix/>
          </a:blip>
          <a:srcRect b="0" l="11231" r="13032" t="0"/>
          <a:stretch/>
        </p:blipFill>
        <p:spPr>
          <a:xfrm>
            <a:off x="6300175" y="3085200"/>
            <a:ext cx="1740901" cy="163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3a2559e7762_0_8"/>
          <p:cNvPicPr preferRelativeResize="0"/>
          <p:nvPr/>
        </p:nvPicPr>
        <p:blipFill rotWithShape="1">
          <a:blip r:embed="rId5">
            <a:alphaModFix/>
          </a:blip>
          <a:srcRect b="60083" l="0" r="0" t="0"/>
          <a:stretch/>
        </p:blipFill>
        <p:spPr>
          <a:xfrm>
            <a:off x="6300175" y="2000200"/>
            <a:ext cx="1914525" cy="9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3a2559e7762_0_8"/>
          <p:cNvPicPr preferRelativeResize="0"/>
          <p:nvPr/>
        </p:nvPicPr>
        <p:blipFill rotWithShape="1">
          <a:blip r:embed="rId6">
            <a:alphaModFix/>
          </a:blip>
          <a:srcRect b="19920" l="0" r="47783" t="-2476"/>
          <a:stretch/>
        </p:blipFill>
        <p:spPr>
          <a:xfrm>
            <a:off x="8367100" y="1955163"/>
            <a:ext cx="1492075" cy="132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a2559e7762_0_16"/>
          <p:cNvSpPr txBox="1"/>
          <p:nvPr/>
        </p:nvSpPr>
        <p:spPr>
          <a:xfrm>
            <a:off x="261150" y="1088700"/>
            <a:ext cx="5751600" cy="46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develop an accurate and efficient system for extracting data from scanned electoral roll documents.</a:t>
            </a:r>
            <a:b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explore and compare different techniques, including traditional OCR methods, cell-based extraction, and modern language model–based approaches.</a:t>
            </a:r>
            <a:b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improve the reliability of field detection and text extraction by experimenting with enhanced preprocessing and deep learning models.</a:t>
            </a:r>
            <a:b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generate clean, structured, and usable datasets from the extracted information for easier analysis and validation.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g3a2559e7762_0_16"/>
          <p:cNvSpPr txBox="1"/>
          <p:nvPr>
            <p:ph idx="10" type="dt"/>
          </p:nvPr>
        </p:nvSpPr>
        <p:spPr>
          <a:xfrm>
            <a:off x="2758751" y="6330561"/>
            <a:ext cx="58518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SOCSE, RV University</a:t>
            </a:r>
            <a:endParaRPr/>
          </a:p>
        </p:txBody>
      </p:sp>
      <p:sp>
        <p:nvSpPr>
          <p:cNvPr id="132" name="Google Shape;132;g3a2559e7762_0_1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" name="Google Shape;133;g3a2559e7762_0_16"/>
          <p:cNvSpPr txBox="1"/>
          <p:nvPr/>
        </p:nvSpPr>
        <p:spPr>
          <a:xfrm>
            <a:off x="3689348" y="423150"/>
            <a:ext cx="3990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g3a2559e7762_0_16"/>
          <p:cNvPicPr preferRelativeResize="0"/>
          <p:nvPr/>
        </p:nvPicPr>
        <p:blipFill rotWithShape="1">
          <a:blip r:embed="rId3">
            <a:alphaModFix/>
          </a:blip>
          <a:srcRect b="14595" l="0" r="0" t="0"/>
          <a:stretch/>
        </p:blipFill>
        <p:spPr>
          <a:xfrm>
            <a:off x="7942950" y="4177750"/>
            <a:ext cx="2112075" cy="1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3a2559e7762_0_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65150" y="1393500"/>
            <a:ext cx="5667684" cy="278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992d50f79b_0_56"/>
          <p:cNvSpPr txBox="1"/>
          <p:nvPr/>
        </p:nvSpPr>
        <p:spPr>
          <a:xfrm>
            <a:off x="283450" y="1437175"/>
            <a:ext cx="11610000" cy="46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Topic 1: Electoral Rolls and Electoral Roll Management Systems</a:t>
            </a:r>
            <a:endParaRPr b="1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8001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Core challenge: Data Quality i.e duplication, fake, outdated records.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8001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OCR Automation is promising but limited.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8001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Existing works captures text but fail to retain structural layout like rows, cells, fields.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8001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quality affects accuracy.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Topic 2: Optical Character Recognition</a:t>
            </a:r>
            <a:endParaRPr b="1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Lack of a universal solution for </a:t>
            </a: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multilingual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mixed font documents.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is limited on noisy, </a:t>
            </a: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complex layouts</a:t>
            </a:r>
            <a:endParaRPr b="1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Computation costs are high for neural/transformer based models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Pre-processing methods assume specific conditions</a:t>
            </a:r>
            <a:endParaRPr b="1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g3992d50f79b_0_56"/>
          <p:cNvSpPr txBox="1"/>
          <p:nvPr>
            <p:ph idx="10" type="dt"/>
          </p:nvPr>
        </p:nvSpPr>
        <p:spPr>
          <a:xfrm>
            <a:off x="2758751" y="6330561"/>
            <a:ext cx="58518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SOCSE, RV University</a:t>
            </a:r>
            <a:endParaRPr/>
          </a:p>
        </p:txBody>
      </p:sp>
      <p:sp>
        <p:nvSpPr>
          <p:cNvPr id="142" name="Google Shape;142;g3992d50f79b_0_5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3" name="Google Shape;143;g3992d50f79b_0_56"/>
          <p:cNvSpPr txBox="1"/>
          <p:nvPr/>
        </p:nvSpPr>
        <p:spPr>
          <a:xfrm>
            <a:off x="3681050" y="266250"/>
            <a:ext cx="4509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 REVIEW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992d50f79b_0_63"/>
          <p:cNvSpPr txBox="1"/>
          <p:nvPr/>
        </p:nvSpPr>
        <p:spPr>
          <a:xfrm>
            <a:off x="291000" y="966025"/>
            <a:ext cx="11610000" cy="50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Topic 3: OCR Implemented using Image Models</a:t>
            </a:r>
            <a:endParaRPr b="1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learning based OCR models like </a:t>
            </a: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CRNN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Transformers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outperform traditional OCR in handling complex and noisy documents.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Combining </a:t>
            </a: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YOLO detection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OCR enhances accuracy in extracting text from structured layouts like electoral rolls.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Transformer and LLM-based methods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improve post-OCR correction, multilingual understanding, and document structuring.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Topic 4: OCR Implemented using LLMs</a:t>
            </a:r>
            <a:endParaRPr b="1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DL Models like </a:t>
            </a: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TrOCR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(OCR+Transformer), </a:t>
            </a: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DTrOCR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(OCR+Decoder Only Transformer) and </a:t>
            </a: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LiLT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(Language Independent Layout Transformer)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Accuracy: OCR+Simple Language Models (like RNN, BART, LSTM) &gt; Plain OCR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 is highly sensitive to Input Data Quality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g3992d50f79b_0_63"/>
          <p:cNvSpPr txBox="1"/>
          <p:nvPr>
            <p:ph idx="10" type="dt"/>
          </p:nvPr>
        </p:nvSpPr>
        <p:spPr>
          <a:xfrm>
            <a:off x="2758751" y="6330561"/>
            <a:ext cx="58518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SOCSE, RV University</a:t>
            </a:r>
            <a:endParaRPr/>
          </a:p>
        </p:txBody>
      </p:sp>
      <p:sp>
        <p:nvSpPr>
          <p:cNvPr id="150" name="Google Shape;150;g3992d50f79b_0_6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" name="Google Shape;151;g3992d50f79b_0_63"/>
          <p:cNvSpPr txBox="1"/>
          <p:nvPr/>
        </p:nvSpPr>
        <p:spPr>
          <a:xfrm>
            <a:off x="3683243" y="263682"/>
            <a:ext cx="4509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 REVIEW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a5d6b0fdd5_0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8" name="Google Shape;158;g3a5d6b0fdd5_0_0"/>
          <p:cNvSpPr txBox="1"/>
          <p:nvPr/>
        </p:nvSpPr>
        <p:spPr>
          <a:xfrm>
            <a:off x="3689348" y="310600"/>
            <a:ext cx="3990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latin typeface="Times New Roman"/>
                <a:ea typeface="Times New Roman"/>
                <a:cs typeface="Times New Roman"/>
                <a:sym typeface="Times New Roman"/>
              </a:rPr>
              <a:t>RESEARCH GAP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g3a5d6b0fdd5_0_0" title="Capture.PNG"/>
          <p:cNvPicPr preferRelativeResize="0"/>
          <p:nvPr/>
        </p:nvPicPr>
        <p:blipFill rotWithShape="1">
          <a:blip r:embed="rId3">
            <a:alphaModFix/>
          </a:blip>
          <a:srcRect b="0" l="3772" r="0" t="0"/>
          <a:stretch/>
        </p:blipFill>
        <p:spPr>
          <a:xfrm>
            <a:off x="6558675" y="1332599"/>
            <a:ext cx="5433126" cy="398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3a5d6b0fdd5_0_0"/>
          <p:cNvSpPr txBox="1"/>
          <p:nvPr>
            <p:ph idx="1" type="body"/>
          </p:nvPr>
        </p:nvSpPr>
        <p:spPr>
          <a:xfrm>
            <a:off x="282400" y="1332600"/>
            <a:ext cx="6136800" cy="352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The research gaps that stood out from our literature survey were: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Most of the datasets in the published papers do not use multilingual 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electoral roll data.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OCR has not been implemented on many Indian Regional Languages.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g3a5d6b0fdd5_0_0"/>
          <p:cNvSpPr txBox="1"/>
          <p:nvPr/>
        </p:nvSpPr>
        <p:spPr>
          <a:xfrm>
            <a:off x="5995100" y="5373288"/>
            <a:ext cx="59967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A sample image of an electoral roll 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from Uttar Kannada District, Sirsi, 2002 (Source: eci.gov.in)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2" name="Google Shape;162;g3a5d6b0fdd5_0_0" title="lang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3800" y="4198950"/>
            <a:ext cx="2962360" cy="16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ae8eab2473_0_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g3ae8eab2473_0_1"/>
          <p:cNvSpPr txBox="1"/>
          <p:nvPr/>
        </p:nvSpPr>
        <p:spPr>
          <a:xfrm>
            <a:off x="3689348" y="310600"/>
            <a:ext cx="3990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latin typeface="Times New Roman"/>
                <a:ea typeface="Times New Roman"/>
                <a:cs typeface="Times New Roman"/>
                <a:sym typeface="Times New Roman"/>
              </a:rPr>
              <a:t>RESEARCH GAP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g3ae8eab2473_0_1"/>
          <p:cNvSpPr txBox="1"/>
          <p:nvPr>
            <p:ph idx="1" type="body"/>
          </p:nvPr>
        </p:nvSpPr>
        <p:spPr>
          <a:xfrm>
            <a:off x="249900" y="1033000"/>
            <a:ext cx="7193100" cy="317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The research gaps that stood out from our literature survey were: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3.	 Multimodal LLMs have not been used as an alternative to OCR.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4.	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Less work on cell level extraction into tabular data.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1" name="Google Shape;171;g3ae8eab2473_0_1" title="gemini.png"/>
          <p:cNvPicPr preferRelativeResize="0"/>
          <p:nvPr/>
        </p:nvPicPr>
        <p:blipFill rotWithShape="1">
          <a:blip r:embed="rId3">
            <a:alphaModFix/>
          </a:blip>
          <a:srcRect b="17712" l="14488" r="13105" t="17854"/>
          <a:stretch/>
        </p:blipFill>
        <p:spPr>
          <a:xfrm>
            <a:off x="9536950" y="4600900"/>
            <a:ext cx="2534275" cy="144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3ae8eab2473_0_1" title="trad OC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7450" y="1604601"/>
            <a:ext cx="4128899" cy="2752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3ae8eab2473_0_1" title="anthropic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79950" y="4600900"/>
            <a:ext cx="1446350" cy="14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2023-06-02T05:30:25Z</dcterms:created>
  <dc:creator>Mahadevaswamy G K</dc:creator>
</cp:coreProperties>
</file>